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0" r:id="rId4"/>
    <p:sldId id="262" r:id="rId5"/>
    <p:sldId id="271" r:id="rId6"/>
    <p:sldId id="268" r:id="rId7"/>
    <p:sldId id="272" r:id="rId8"/>
    <p:sldId id="273" r:id="rId9"/>
    <p:sldId id="274" r:id="rId10"/>
    <p:sldId id="264" r:id="rId11"/>
    <p:sldId id="276" r:id="rId12"/>
    <p:sldId id="263" r:id="rId13"/>
    <p:sldId id="277" r:id="rId14"/>
    <p:sldId id="278" r:id="rId15"/>
    <p:sldId id="269" r:id="rId16"/>
    <p:sldId id="279" r:id="rId17"/>
    <p:sldId id="283" r:id="rId18"/>
    <p:sldId id="290" r:id="rId19"/>
    <p:sldId id="291" r:id="rId20"/>
    <p:sldId id="280" r:id="rId21"/>
    <p:sldId id="284" r:id="rId22"/>
    <p:sldId id="286" r:id="rId23"/>
    <p:sldId id="287" r:id="rId24"/>
    <p:sldId id="288" r:id="rId25"/>
    <p:sldId id="282" r:id="rId26"/>
    <p:sldId id="289" r:id="rId27"/>
    <p:sldId id="292" r:id="rId28"/>
    <p:sldId id="295" r:id="rId29"/>
    <p:sldId id="266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549"/>
  </p:normalViewPr>
  <p:slideViewPr>
    <p:cSldViewPr snapToGrid="0" snapToObjects="1">
      <p:cViewPr>
        <p:scale>
          <a:sx n="90" d="100"/>
          <a:sy n="90" d="100"/>
        </p:scale>
        <p:origin x="14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07D82-20F0-0D4D-A94C-F3E8DE43D62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59D74-C92E-A146-98C3-FF65BECDA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2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59D74-C92E-A146-98C3-FF65BECDAB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7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59D74-C92E-A146-98C3-FF65BECDAB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2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891-0206-D943-8E52-A5316225D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D91E8-3AA9-A340-B91B-E317AF2E6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9043-6195-0041-9D0A-B63828EC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2B44-923C-AE45-AECE-F3F6F42F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00DE-26EA-2D4A-BEB9-A7965C030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87DA-16EF-DA41-87E4-FF0152A1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8E7B-3FA1-FC4C-A940-D202CAE18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06AC-D4DC-594C-B1AC-491E8265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4FE57-4EE5-4C4A-BDCB-172C205A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B4BB-2D00-EF4E-8F74-FEF54512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8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F7997-F0CA-564F-9A87-4068941E4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C653D-4392-6548-A9EE-3AE5304CB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086FC-4116-FE4C-AFE5-345FEF5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A8AAA-FF05-224F-84AD-F210969B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F9A2C-6D88-FB4C-BE05-C9612833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9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E9CF-D8A5-5449-8E23-8C00A08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62EE-417B-E84D-9BD2-845B55E2E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A9811-53E0-3C49-B969-FAA75E1B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9C94D-92A5-054D-93FA-AD8805C2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12FFD-A160-BB4F-B6D9-D5638299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DFD3-3962-5742-B5D4-519CD28C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6492E-2E18-264B-9D44-7469DC391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4CCCC-8C67-DD42-94F4-1B68F8D6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47BDF-F317-AB44-9147-5B652D4E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C4-787F-3E4B-B194-88B0CFE0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3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CC24-88B9-1048-945E-E81E0F6A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5440-86B1-6547-88C7-429C96007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921B4-5AE0-4E41-8AF0-454BDF4F9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BF239-AF24-1644-ABE4-A70B6387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DD507-D34D-5B4B-9961-80277B01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12848-A035-3344-97A7-3E0206A4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2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41ED-CC5F-5E40-90D7-42122345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E141B-37A1-834C-B7C6-E5FBC3F0F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C5462-0F1D-324E-8469-ED6492BAB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9FD43-5DC6-3A47-8E8B-7CB65BB64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8F907-E024-B84A-A4FB-50BDA6597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C2B7F-1695-D242-B9BC-DFA87241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E9C238-CD20-0249-9B42-A8F87998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F29E7-4CC0-7141-A8BA-689DEED8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3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4DE2-2A30-704F-B1F6-30A8D5DD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8860B-4C2F-9A49-9C63-6E220E1D0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9BD6-B843-5148-A54E-838FC6D5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D1165-8E61-A640-B17F-92468AC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7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EBAED-19EB-0C43-9FB6-8120C1396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0DE94-F954-5E40-BDFB-F7F14E11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9E574-6BEA-554E-BA4B-A1675E20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5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785B-0B91-2549-9FD4-608D5EE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93A39-5A9E-DD43-A63E-AF9ED406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DB28E-1D0E-E541-81AF-2EF63DC44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53DBD-AFC2-4A47-9E9C-D716ECD9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021D9-505E-724F-9F57-1B30A3BE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5DA23-A5E3-1A44-B5C9-52741F0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C77D-2AEF-E14B-9F38-F382D005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ECB6B-57FB-D145-95FE-5DEB868DC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8515A-81F6-B344-BCCB-888F77736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CDACF-E9CD-824E-9829-6226DD6A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E038F-ECD9-C846-AE1D-CB473646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8D59D-1254-A342-BAAC-CAE9A2C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0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ED83D-94C9-B841-AC4F-748C8471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23E16-39FC-A743-BCED-8D9E7651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3D1E9-011F-7A41-B912-F37D19D9E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0F60-C04D-9240-97CE-52F290637BC6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20C62-7000-5C44-BDC1-C9560F221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DB2CE-8A63-EE49-8F1C-766EC15DA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8ADA5-4E45-9D4E-96CD-3D37DB9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reference/generated/numpy.linalg.inv.html" TargetMode="External"/><Relationship Id="rId2" Type="http://schemas.openxmlformats.org/officeDocument/2006/relationships/hyperlink" Target="https://www.youtube.com/watch?v=G5JbuOXBPB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www.googl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hanacademy.org/math/linear-algebra/matrix-transformations/inverse-of-matrices/v/linear-algebra-nxn-determinan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Algebra 101</a:t>
            </a:r>
            <a:br>
              <a:rPr lang="en-US" dirty="0"/>
            </a:br>
            <a:r>
              <a:rPr lang="en-US" sz="2000" dirty="0"/>
              <a:t>somewhat</a:t>
            </a:r>
          </a:p>
        </p:txBody>
      </p:sp>
    </p:spTree>
    <p:extLst>
      <p:ext uri="{BB962C8B-B14F-4D97-AF65-F5344CB8AC3E}">
        <p14:creationId xmlns:p14="http://schemas.microsoft.com/office/powerpoint/2010/main" val="210224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Eigen values/vectors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1664017" cy="29866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explain eigenvalues, we first explain eigenvectors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Almost all vectors change direction when they are multiplied by (a matrix) A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Certain exceptional vectors </a:t>
                </a:r>
                <a:r>
                  <a:rPr lang="en-US" sz="1600" i="1" dirty="0"/>
                  <a:t>x</a:t>
                </a:r>
                <a:r>
                  <a:rPr lang="en-US" sz="1600" dirty="0"/>
                  <a:t>, are in the same direction as</a:t>
                </a:r>
                <a:r>
                  <a:rPr lang="en-US" sz="1600" i="1" dirty="0"/>
                  <a:t> Ax </a:t>
                </a:r>
                <a:r>
                  <a:rPr lang="en-US" sz="1600" dirty="0">
                    <a:sym typeface="Wingdings" pitchFamily="2" charset="2"/>
                  </a:rPr>
                  <a:t> eigenvectors/characteristics vectors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An eigenvector is a nonzero vector that satisfies the equation: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en-US" sz="16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lang="en-US" sz="1600" b="0" dirty="0">
                    <a:ea typeface="Cambria Math" panose="02040503050406030204" pitchFamily="18" charset="0"/>
                    <a:sym typeface="Wingdings" pitchFamily="2" charset="2"/>
                  </a:rPr>
                  <a:t>  A has to be a square matrix (</a:t>
                </a:r>
                <a:r>
                  <a:rPr lang="en-US" sz="1600" b="0" i="1" dirty="0">
                    <a:ea typeface="Cambria Math" panose="02040503050406030204" pitchFamily="18" charset="0"/>
                    <a:sym typeface="Wingdings" pitchFamily="2" charset="2"/>
                  </a:rPr>
                  <a:t>m</a:t>
                </a:r>
                <a:r>
                  <a:rPr lang="en-US" sz="1600" b="0" dirty="0">
                    <a:ea typeface="Cambria Math" panose="02040503050406030204" pitchFamily="18" charset="0"/>
                    <a:sym typeface="Wingdings" pitchFamily="2" charset="2"/>
                  </a:rPr>
                  <a:t> x </a:t>
                </a:r>
                <a:r>
                  <a:rPr lang="en-US" sz="1600" b="0" i="1" dirty="0">
                    <a:ea typeface="Cambria Math" panose="02040503050406030204" pitchFamily="18" charset="0"/>
                    <a:sym typeface="Wingdings" pitchFamily="2" charset="2"/>
                  </a:rPr>
                  <a:t>m</a:t>
                </a:r>
                <a:r>
                  <a:rPr lang="en-US" sz="1600" b="0" dirty="0">
                    <a:ea typeface="Cambria Math" panose="02040503050406030204" pitchFamily="18" charset="0"/>
                    <a:sym typeface="Wingdings" pitchFamily="2" charset="2"/>
                  </a:rPr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Lambda is the eigenvalue, it tells if the eigenvector is stretched or shrunk or reversed or left unchanged</a:t>
                </a:r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1664017" cy="2986644"/>
              </a:xfrm>
              <a:blipFill>
                <a:blip r:embed="rId2"/>
                <a:stretch>
                  <a:fillRect l="-10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82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Eigen values/vectors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8" y="1003465"/>
                <a:ext cx="9144000" cy="298664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How are eigenvectors calculated?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Given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SG" sz="1600" b="0" dirty="0">
                  <a:ea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SG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SG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SG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SG" sz="1600" b="0" dirty="0">
                  <a:ea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above gives a hint that the eigenvalue has to be a nonzero solution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Earlier, we learnt that nonzero solution exist </a:t>
                </a:r>
                <a:r>
                  <a:rPr lang="en-US" sz="1600" dirty="0" err="1"/>
                  <a:t>iff</a:t>
                </a:r>
                <a:r>
                  <a:rPr lang="en-US" sz="1600" dirty="0"/>
                  <a:t> det</a:t>
                </a:r>
                <a:r>
                  <a:rPr lang="en-SG" sz="16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1600" dirty="0"/>
                  <a:t> = 0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Example:</a:t>
                </a:r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8" y="1003465"/>
                <a:ext cx="9144000" cy="2986644"/>
              </a:xfrm>
              <a:blipFill>
                <a:blip r:embed="rId2"/>
                <a:stretch>
                  <a:fillRect l="-400" t="-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D335BE-2609-4F41-B126-6B094AAE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t="1" r="57454" b="60274"/>
          <a:stretch/>
        </p:blipFill>
        <p:spPr>
          <a:xfrm>
            <a:off x="259278" y="3051928"/>
            <a:ext cx="2813860" cy="3646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23A1D-841C-4D0E-9EBA-D44D6793B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4" b="32096"/>
          <a:stretch/>
        </p:blipFill>
        <p:spPr>
          <a:xfrm>
            <a:off x="3663315" y="3051928"/>
            <a:ext cx="7678063" cy="288695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8B8E599-B6C9-4B05-A365-FF8E0092661B}"/>
              </a:ext>
            </a:extLst>
          </p:cNvPr>
          <p:cNvSpPr/>
          <p:nvPr/>
        </p:nvSpPr>
        <p:spPr>
          <a:xfrm>
            <a:off x="3157979" y="4543720"/>
            <a:ext cx="414780" cy="40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07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Orthogonal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1524227" cy="507682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What are orthogonal vectors? Vectors that are perpendicular to each other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Two vectors are orthogonal </a:t>
                </a:r>
                <a:r>
                  <a:rPr lang="en-SG" sz="1600" dirty="0" err="1"/>
                  <a:t>iff</a:t>
                </a:r>
                <a:r>
                  <a:rPr lang="en-SG" sz="1600" dirty="0"/>
                  <a:t>,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set of vectors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} is an orthogonal set if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SG" sz="1600" b="0" dirty="0">
                  <a:ea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An orthonormal set is a set of vectors that are normalized to the unit vector (length of vector = 1).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algn="l"/>
                <a:r>
                  <a:rPr lang="en-US" sz="1600" dirty="0"/>
                  <a:t>Some properties that could be useful: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Given Q is an orthogonal vector (set)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𝑄𝑥</m:t>
                            </m:r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anose="05000000000000000000" pitchFamily="2" charset="2"/>
                  </a:rPr>
                  <a:t> Q preserves length for every </a:t>
                </a:r>
                <a:r>
                  <a:rPr lang="en-US" sz="1600" i="1" dirty="0">
                    <a:sym typeface="Wingdings" panose="05000000000000000000" pitchFamily="2" charset="2"/>
                  </a:rPr>
                  <a:t>x </a:t>
                </a:r>
                <a:r>
                  <a:rPr lang="en-US" sz="1600" dirty="0">
                    <a:sym typeface="Wingdings" panose="05000000000000000000" pitchFamily="2" charset="2"/>
                  </a:rPr>
                  <a:t>in real number space</a:t>
                </a:r>
                <a:endParaRPr lang="en-US" sz="1600" i="1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1524227" cy="5076824"/>
              </a:xfrm>
              <a:blipFill>
                <a:blip r:embed="rId2"/>
                <a:stretch>
                  <a:fillRect l="-220" t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01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Orthogonal Projections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1524227" cy="566128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Orthogonal Projections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Assuming we have a vector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. We wish to find out w1 that is parallel to v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are interested to find out w1 from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SG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SG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SG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SG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----- (1)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vector space, the angle between 2 vectors =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----- (2)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Multiply (1)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Substitute (2) into above,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1600" dirty="0"/>
                  <a:t> ----- (3)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we want w1 to be parallel to v, we take w1 multiply by the unit vector of v,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SG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∙</m:t>
                            </m:r>
                            <m:r>
                              <a:rPr lang="en-SG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SG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resulting formula is the same as the given projection formula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p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If we are to project a orthonormal vector, it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1524227" cy="5661286"/>
              </a:xfrm>
              <a:blipFill>
                <a:blip r:embed="rId2"/>
                <a:stretch>
                  <a:fillRect l="-220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518DAE-33C4-42D3-BAF3-A93A03C8AB68}"/>
              </a:ext>
            </a:extLst>
          </p:cNvPr>
          <p:cNvCxnSpPr/>
          <p:nvPr/>
        </p:nvCxnSpPr>
        <p:spPr>
          <a:xfrm flipV="1">
            <a:off x="688157" y="1640262"/>
            <a:ext cx="772998" cy="61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FDCDC3-CC6E-4295-8FBA-AA444367DB4F}"/>
              </a:ext>
            </a:extLst>
          </p:cNvPr>
          <p:cNvCxnSpPr/>
          <p:nvPr/>
        </p:nvCxnSpPr>
        <p:spPr>
          <a:xfrm>
            <a:off x="1875934" y="2253004"/>
            <a:ext cx="584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AFE3A6-40E0-4629-B077-14FC8E8D2237}"/>
              </a:ext>
            </a:extLst>
          </p:cNvPr>
          <p:cNvCxnSpPr>
            <a:cxnSpLocks/>
          </p:cNvCxnSpPr>
          <p:nvPr/>
        </p:nvCxnSpPr>
        <p:spPr>
          <a:xfrm>
            <a:off x="688157" y="2253004"/>
            <a:ext cx="77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5FC4FC-D78C-4124-AC21-9CAB6FC2B88F}"/>
              </a:ext>
            </a:extLst>
          </p:cNvPr>
          <p:cNvSpPr txBox="1"/>
          <p:nvPr/>
        </p:nvSpPr>
        <p:spPr>
          <a:xfrm>
            <a:off x="914400" y="2215294"/>
            <a:ext cx="4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w1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09899-2728-4FF6-89C7-9D65512785A4}"/>
              </a:ext>
            </a:extLst>
          </p:cNvPr>
          <p:cNvSpPr txBox="1"/>
          <p:nvPr/>
        </p:nvSpPr>
        <p:spPr>
          <a:xfrm>
            <a:off x="914400" y="1678742"/>
            <a:ext cx="32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032F7-34F5-4C22-836D-969464F808DD}"/>
              </a:ext>
            </a:extLst>
          </p:cNvPr>
          <p:cNvSpPr txBox="1"/>
          <p:nvPr/>
        </p:nvSpPr>
        <p:spPr>
          <a:xfrm>
            <a:off x="2003196" y="2168158"/>
            <a:ext cx="32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2B2D1F-1FD0-476C-A0D3-801D954E717E}"/>
              </a:ext>
            </a:extLst>
          </p:cNvPr>
          <p:cNvCxnSpPr>
            <a:cxnSpLocks/>
          </p:cNvCxnSpPr>
          <p:nvPr/>
        </p:nvCxnSpPr>
        <p:spPr>
          <a:xfrm flipV="1">
            <a:off x="1461155" y="1678742"/>
            <a:ext cx="0" cy="57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DFCAF1-F971-4DB1-94A6-919BB32A635E}"/>
              </a:ext>
            </a:extLst>
          </p:cNvPr>
          <p:cNvSpPr txBox="1"/>
          <p:nvPr/>
        </p:nvSpPr>
        <p:spPr>
          <a:xfrm>
            <a:off x="1396737" y="1814412"/>
            <a:ext cx="4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w2</a:t>
            </a:r>
          </a:p>
        </p:txBody>
      </p:sp>
    </p:spTree>
    <p:extLst>
      <p:ext uri="{BB962C8B-B14F-4D97-AF65-F5344CB8AC3E}">
        <p14:creationId xmlns:p14="http://schemas.microsoft.com/office/powerpoint/2010/main" val="3727049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Orthogonal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1854166" cy="566128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Orthogonal Projections Example: Find the projection vector from u on v1 and v2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−0.8,0,0.6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=(1,1,1)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are orthonormal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&lt;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+&lt;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−0.2</m:t>
                        </m:r>
                      </m:e>
                    </m:d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−0.8,0,0.6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=(0.16,1,−0.12)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w2 is the orthogonal vector to w1, we can think of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w2 = u – w1,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 such, w2 in this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0.16,1,−0.12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=(0.84,0,1.12)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1854166" cy="5661286"/>
              </a:xfrm>
              <a:blipFill>
                <a:blip r:embed="rId2"/>
                <a:stretch>
                  <a:fillRect l="-214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B59884-A53E-4DD5-98A6-FF9E3671F55F}"/>
              </a:ext>
            </a:extLst>
          </p:cNvPr>
          <p:cNvCxnSpPr/>
          <p:nvPr/>
        </p:nvCxnSpPr>
        <p:spPr>
          <a:xfrm>
            <a:off x="1809946" y="2828041"/>
            <a:ext cx="584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C51380-C84D-43BB-9F47-B2BA934693E8}"/>
              </a:ext>
            </a:extLst>
          </p:cNvPr>
          <p:cNvCxnSpPr>
            <a:cxnSpLocks/>
          </p:cNvCxnSpPr>
          <p:nvPr/>
        </p:nvCxnSpPr>
        <p:spPr>
          <a:xfrm>
            <a:off x="622169" y="2828041"/>
            <a:ext cx="77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6F9DB6-64A5-4B9A-8B98-AC523C43119A}"/>
              </a:ext>
            </a:extLst>
          </p:cNvPr>
          <p:cNvSpPr txBox="1"/>
          <p:nvPr/>
        </p:nvSpPr>
        <p:spPr>
          <a:xfrm>
            <a:off x="848412" y="2790331"/>
            <a:ext cx="4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w1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7B38A3-E433-4AE3-95C5-1CF2B9A1F72C}"/>
              </a:ext>
            </a:extLst>
          </p:cNvPr>
          <p:cNvSpPr txBox="1"/>
          <p:nvPr/>
        </p:nvSpPr>
        <p:spPr>
          <a:xfrm>
            <a:off x="848412" y="2253779"/>
            <a:ext cx="32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7BC74-394F-4058-98EA-05715D2E3F59}"/>
              </a:ext>
            </a:extLst>
          </p:cNvPr>
          <p:cNvSpPr txBox="1"/>
          <p:nvPr/>
        </p:nvSpPr>
        <p:spPr>
          <a:xfrm>
            <a:off x="1937208" y="2743195"/>
            <a:ext cx="32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ED75CA-0267-43A2-A3DF-A39CDDEB1869}"/>
              </a:ext>
            </a:extLst>
          </p:cNvPr>
          <p:cNvCxnSpPr>
            <a:cxnSpLocks/>
          </p:cNvCxnSpPr>
          <p:nvPr/>
        </p:nvCxnSpPr>
        <p:spPr>
          <a:xfrm flipV="1">
            <a:off x="1395167" y="2253779"/>
            <a:ext cx="0" cy="57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4077D6-94D5-4A58-BEEC-A3F4B9105657}"/>
              </a:ext>
            </a:extLst>
          </p:cNvPr>
          <p:cNvSpPr txBox="1"/>
          <p:nvPr/>
        </p:nvSpPr>
        <p:spPr>
          <a:xfrm>
            <a:off x="1330749" y="2389449"/>
            <a:ext cx="4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w2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80E87-ACBB-494B-A63E-1FF07A0A1B97}"/>
              </a:ext>
            </a:extLst>
          </p:cNvPr>
          <p:cNvCxnSpPr/>
          <p:nvPr/>
        </p:nvCxnSpPr>
        <p:spPr>
          <a:xfrm flipV="1">
            <a:off x="604885" y="2215299"/>
            <a:ext cx="772998" cy="61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89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Orthogonal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1854166" cy="566128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Gram-Schmidt Process</a:t>
                </a:r>
              </a:p>
              <a:p>
                <a:pPr algn="l"/>
                <a:r>
                  <a:rPr lang="en-US" sz="1600" i="1" dirty="0"/>
                  <a:t>This process allows us to get orthogonal vectors from projections of the first vector.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Step 1: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Step 2: Construct a vector that 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b="0" dirty="0"/>
                  <a:t>, </a:t>
                </a:r>
                <a:r>
                  <a:rPr lang="en-US" sz="1600" b="0" dirty="0"/>
                  <a:t>by getting the component of u2 that is orthogonal to the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/>
                  <a:t>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sSup>
                          <m:sSup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SG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1600" b="0" dirty="0"/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Referencing from this </a:t>
                </a:r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600" dirty="0"/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600" dirty="0"/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in parallel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in other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the orthogonal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12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Step 3 (to n): Construct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SG" sz="1600" b="0" dirty="0"/>
                  <a:t> that is orthogonal to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6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sSup>
                          <m:sSup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SG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sSup>
                          <m:sSup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SG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 </m:t>
                    </m:r>
                    <m:nary>
                      <m:naryPr>
                        <m:chr m:val="∑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SG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SG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SG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SG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SG" sz="1600" dirty="0"/>
                  <a:t>Step 4 (to n+1): Convert orthogonal set to orthonormal set.</a:t>
                </a:r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SG" sz="1600" b="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1854166" cy="5661286"/>
              </a:xfrm>
              <a:blipFill>
                <a:blip r:embed="rId2"/>
                <a:stretch>
                  <a:fillRect l="-214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3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Orthogonal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1854166" cy="566128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Gram-Schmidt Process Example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0,0,1</m:t>
                        </m:r>
                      </m:e>
                    </m:d>
                  </m:oMath>
                </a14:m>
                <a:r>
                  <a:rPr lang="en-SG" sz="1600" b="0" dirty="0"/>
                  <a:t>. Convert all of them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SG" sz="1600" b="0" dirty="0"/>
                  <a:t>, and then to orthonormal set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=(1,1,1)</m:t>
                    </m:r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=(−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sSub>
                          <m:sSub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=(0,−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SG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=(−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SG" sz="1600" b="0" dirty="0"/>
                      <m:t>),</m:t>
                    </m:r>
                    <m:sSub>
                      <m:sSub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</m:sSub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=(0,−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S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SG" sz="1600" b="0" dirty="0"/>
                      <m:t>), </m:t>
                    </m:r>
                  </m:oMath>
                </a14:m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SG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SG" sz="1600" b="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1854166" cy="5661286"/>
              </a:xfrm>
              <a:blipFill>
                <a:blip r:embed="rId2"/>
                <a:stretch>
                  <a:fillRect l="-214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06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Matrix Factorization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8" y="1003465"/>
            <a:ext cx="9144000" cy="298664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QR decomposition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LU decomposition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97806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Matrix Factorization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7" y="1003465"/>
            <a:ext cx="10448827" cy="2986644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Singular value decomposition (SVD)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others will be revisited after PCA, SVD is used in PCA, hence easier to draw relevance if explained first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main usage of SVD are: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Reduce dimension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Exposes substructure of data </a:t>
            </a:r>
            <a:r>
              <a:rPr lang="en-US" sz="1600" dirty="0">
                <a:sym typeface="Wingdings" pitchFamily="2" charset="2"/>
              </a:rPr>
              <a:t> tell us which variables are correlated, and high variance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Used in recommendation system and NLP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062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1054508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5"/>
                <a:ext cx="10448827" cy="298664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Solving SVD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sub>
                    </m:sSub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sSubSup>
                      <m:sSub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1600" dirty="0"/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 = orthonormal eigenvectors of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 = diagonal matrix of square roots of eigenvalues from U or V in descending order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 = orthonormal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If A is a symmetric,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𝑉𝑆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𝑈𝑆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algn="l"/>
                <a:r>
                  <a:rPr lang="en-US" sz="1600" dirty="0"/>
                  <a:t>Example: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5"/>
                <a:ext cx="10448827" cy="2986644"/>
              </a:xfrm>
              <a:blipFill>
                <a:blip r:embed="rId2"/>
                <a:stretch>
                  <a:fillRect l="-243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0EC9D2-8BB9-C348-B612-66B44A94E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1" r="16250" b="5591"/>
          <a:stretch/>
        </p:blipFill>
        <p:spPr>
          <a:xfrm>
            <a:off x="3136730" y="3734381"/>
            <a:ext cx="4693919" cy="298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20086-D30F-774B-97F1-E46CFAEF7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0" t="16666" r="14382" b="8410"/>
          <a:stretch/>
        </p:blipFill>
        <p:spPr>
          <a:xfrm>
            <a:off x="259276" y="3733818"/>
            <a:ext cx="1815953" cy="298664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B09624-1E08-EC4F-8D33-6333B136A06D}"/>
              </a:ext>
            </a:extLst>
          </p:cNvPr>
          <p:cNvSpPr/>
          <p:nvPr/>
        </p:nvSpPr>
        <p:spPr>
          <a:xfrm>
            <a:off x="2382100" y="5026036"/>
            <a:ext cx="414780" cy="40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65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8" y="1003465"/>
            <a:ext cx="9144000" cy="298664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Basic stuff to know about matrices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System of linear equations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Basic stuff to know about vectors/vector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Eigen values/vectors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Orthogonal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Matrix factorization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58331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7" y="1003464"/>
            <a:ext cx="11825885" cy="585453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Goal: compute the most meaningful basis to re-express, a noisy dataset. The new basis will filter out the noise and reveal hidden dynamics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helps to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Reduce dimension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Extract relevant information from datasets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84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8545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Goal: compute the most meaningful basis to re-express, a noisy dataset. The new basis will filter out the noise and reveal hidden dynamics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Change of basis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PCA assumes linearity in the dataset between variables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Hence, it can be represented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b="0" dirty="0"/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X is the original matrix, Y is the re-representation of that dataset, P is the linear transformation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 can be viewed as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600" dirty="0"/>
                  <a:t>The matrix that transforms X into Y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600" dirty="0"/>
                  <a:t>P is a rotation and stretch, which again transforms X into Y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600" dirty="0"/>
                  <a:t>The rows of P are a set of new basis vectors for expressing the columns of X </a:t>
                </a:r>
                <a:r>
                  <a:rPr lang="en-US" sz="1600" dirty="0">
                    <a:sym typeface="Wingdings" pitchFamily="2" charset="2"/>
                  </a:rPr>
                  <a:t> eigenvectors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854536"/>
              </a:xfrm>
              <a:blipFill>
                <a:blip r:embed="rId2"/>
                <a:stretch>
                  <a:fillRect l="-214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0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7" y="1003464"/>
            <a:ext cx="11825885" cy="5854536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Variance and goal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best ways to interpret noisy dataset are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Noise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Redundancy</a:t>
            </a:r>
          </a:p>
        </p:txBody>
      </p:sp>
    </p:spTree>
    <p:extLst>
      <p:ext uri="{BB962C8B-B14F-4D97-AF65-F5344CB8AC3E}">
        <p14:creationId xmlns:p14="http://schemas.microsoft.com/office/powerpoint/2010/main" val="3831020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8545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i="1" dirty="0"/>
                  <a:t>Noise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There is no absolute scale for noise, but a common measure of: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signal-to-noise- ratio, SNR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SG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SG" sz="1600" i="1">
                                <a:latin typeface="Cambria Math" panose="02040503050406030204" pitchFamily="18" charset="0"/>
                              </a:rPr>
                              <m:t>𝑠𝑖𝑔𝑛𝑎𝑙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SG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SG" sz="1600" i="1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High SNR (&gt;&gt; 1) probably hints at high precision data, while the converse hints at noisy and random data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Shape of SNR indicates the magnitude, oval to thin line </a:t>
                </a:r>
                <a:r>
                  <a:rPr lang="en-US" sz="1600" dirty="0">
                    <a:sym typeface="Wingdings" pitchFamily="2" charset="2"/>
                  </a:rPr>
                  <a:t> &gt;&gt;1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Perfect circle  1 or worse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From the image, we wish to find the axis rotation (change of basis) that maximizes SNR = maximize variance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Orthogonal components (eigenvectors) that produces the most variance</a:t>
                </a:r>
                <a:endParaRPr lang="en-US" sz="1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854536"/>
              </a:xfrm>
              <a:blipFill>
                <a:blip r:embed="rId3"/>
                <a:stretch>
                  <a:fillRect l="-214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BE5083-C081-034D-B333-325FAAFA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5" y="2115436"/>
            <a:ext cx="2014688" cy="2011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7E841-6753-C945-97DC-C1F2E75C66F5}"/>
              </a:ext>
            </a:extLst>
          </p:cNvPr>
          <p:cNvSpPr txBox="1"/>
          <p:nvPr/>
        </p:nvSpPr>
        <p:spPr>
          <a:xfrm>
            <a:off x="791951" y="2639170"/>
            <a:ext cx="74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820E1-8D95-454D-8AFA-7775A7D0E815}"/>
              </a:ext>
            </a:extLst>
          </p:cNvPr>
          <p:cNvSpPr txBox="1"/>
          <p:nvPr/>
        </p:nvSpPr>
        <p:spPr>
          <a:xfrm>
            <a:off x="2043362" y="2119572"/>
            <a:ext cx="74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98472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7" y="1003464"/>
            <a:ext cx="11825885" cy="5854536"/>
          </a:xfrm>
        </p:spPr>
        <p:txBody>
          <a:bodyPr>
            <a:normAutofit/>
          </a:bodyPr>
          <a:lstStyle/>
          <a:p>
            <a:pPr algn="l"/>
            <a:r>
              <a:rPr lang="en-US" sz="1600" i="1" dirty="0"/>
              <a:t>Redundancy</a:t>
            </a:r>
          </a:p>
          <a:p>
            <a:pPr algn="l"/>
            <a:endParaRPr lang="en-US" sz="1600" i="1" dirty="0"/>
          </a:p>
          <a:p>
            <a:pPr algn="l"/>
            <a:endParaRPr lang="en-US" sz="1600" i="1" dirty="0"/>
          </a:p>
          <a:p>
            <a:pPr algn="l"/>
            <a:endParaRPr lang="en-US" sz="1600" i="1" dirty="0"/>
          </a:p>
          <a:p>
            <a:pPr algn="l"/>
            <a:endParaRPr lang="en-US" sz="1600" i="1" dirty="0"/>
          </a:p>
          <a:p>
            <a:pPr algn="l"/>
            <a:endParaRPr lang="en-US" sz="1600" i="1" dirty="0"/>
          </a:p>
          <a:p>
            <a:pPr algn="l"/>
            <a:endParaRPr lang="en-US" sz="1600" i="1" dirty="0"/>
          </a:p>
          <a:p>
            <a:pPr algn="l"/>
            <a:endParaRPr lang="en-US" sz="1600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Panel (a) depicts 2 variables with no redundancy (no correlation)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Panel (c) suggests strong correlation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Shows good intuition of dimension reduction, having only r2 or r1 would be sufficient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Reducing from 2 to 1 variable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Ideally we would want variables to have little or no correlation in panel (a) </a:t>
            </a:r>
            <a:r>
              <a:rPr lang="en-US" sz="1600" dirty="0">
                <a:sym typeface="Wingdings" pitchFamily="2" charset="2"/>
              </a:rPr>
              <a:t> reducing multi-collinearity (and maximizing variance)</a:t>
            </a:r>
            <a:endParaRPr lang="en-US" sz="1600" dirty="0"/>
          </a:p>
          <a:p>
            <a:pPr algn="l"/>
            <a:endParaRPr lang="en-US" sz="1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6BA4E-D919-CB4E-B136-278766BA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6" y="1291806"/>
            <a:ext cx="6615603" cy="25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5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51045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Covariance matrix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good proxy to incorporate both noise and redundancy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Variance can be a proxy for SNR </a:t>
                </a:r>
                <a:r>
                  <a:rPr lang="en-US" sz="1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 tells us the spread between 2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tells us the variance of the variable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Covariance matrix =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𝑑𝑖𝑎𝑔𝑜𝑛𝑎𝑙𝑠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𝑎𝑟𝑒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𝑣𝑎𝑟𝑖𝑎𝑛𝑐𝑒𝑠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can be simplified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covariance </a:t>
                </a:r>
                <a:r>
                  <a:rPr lang="en-US" sz="1600" dirty="0" err="1"/>
                  <a:t>matix</a:t>
                </a:r>
                <a:r>
                  <a:rPr lang="en-US" sz="1600" dirty="0"/>
                  <a:t> is a square matrix, we can calculate the eigenvalues and vectors and obtain the orthonormal set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Referencing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 (on slide 18), P will be the orthonormal set we wish to obtain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510457"/>
              </a:xfrm>
              <a:blipFill>
                <a:blip r:embed="rId2"/>
                <a:stretch>
                  <a:fillRect l="-214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016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51045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Solving PCA: eigenvectors of covariance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want to have a orthonormal set P (principal components of X),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endParaRPr lang="en-US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𝑃𝑋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𝑃𝑋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𝑃𝑋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From SVD, we learn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𝐷𝑃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𝐷𝑃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sum of the eigenvalues = total variance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𝑝𝑟𝑜𝑝𝑜𝑟𝑡𝑖𝑜𝑛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𝑣𝑎𝑟𝑖𝑎𝑛𝑐𝑒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Cut off of variance once it hits threshold (90%), or if there is a long tail after a certain percentage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remaining eigenvalues will correspond to the eigenvectors, and reduce the dimension of the data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Final data being used,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𝑓𝑖𝑛𝑎𝑙𝐷𝑎𝑡𝑎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𝑟𝑒𝑚𝑎𝑖𝑛𝑖𝑛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𝑒𝑖𝑔𝑒𝑛𝑣𝑒𝑐𝑡𝑜𝑟𝑠</m:t>
                            </m:r>
                          </m:sub>
                        </m:sSub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Original data used,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𝑂𝑟𝑖𝑔𝑖𝑛𝑎𝑙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𝑓𝑖𝑛𝑎𝑙𝐷𝑎𝑡𝑎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𝑟𝑒𝑚𝑎𝑖𝑛𝑖𝑛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𝑒𝑖𝑔𝑒𝑛𝑣𝑒𝑐𝑡𝑜𝑟𝑠</m:t>
                            </m:r>
                          </m:sub>
                        </m:sSub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825885" cy="5510457"/>
              </a:xfrm>
              <a:blipFill>
                <a:blip r:embed="rId2"/>
                <a:stretch>
                  <a:fillRect l="-214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77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7" y="1003464"/>
            <a:ext cx="11825885" cy="5510457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Example: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C23743-1FE9-924A-9CF9-32B45CC4F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7000"/>
              </p:ext>
            </p:extLst>
          </p:nvPr>
        </p:nvGraphicFramePr>
        <p:xfrm>
          <a:off x="259276" y="1357340"/>
          <a:ext cx="78501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35">
                  <a:extLst>
                    <a:ext uri="{9D8B030D-6E8A-4147-A177-3AD203B41FA5}">
                      <a16:colId xmlns:a16="http://schemas.microsoft.com/office/drawing/2014/main" val="2715638153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73219950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9683544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714171125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19377972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87998840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75451856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417543847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4187229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4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4446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E0529CD-931F-474F-BD54-C4BE0D57E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4" r="14426" b="3579"/>
          <a:stretch/>
        </p:blipFill>
        <p:spPr>
          <a:xfrm>
            <a:off x="4779461" y="2288457"/>
            <a:ext cx="3891902" cy="2940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5DB6C-A4C7-554F-B8E3-A7D45E326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 b="51041"/>
          <a:stretch/>
        </p:blipFill>
        <p:spPr>
          <a:xfrm>
            <a:off x="259276" y="3672867"/>
            <a:ext cx="3857625" cy="2010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A5398-0297-7A43-96AA-A67E5E2EB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38" b="57747"/>
          <a:stretch/>
        </p:blipFill>
        <p:spPr>
          <a:xfrm>
            <a:off x="236396" y="2287752"/>
            <a:ext cx="3857625" cy="7416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27F93DF4-8DE8-B343-85FA-65AAC11D124D}"/>
              </a:ext>
            </a:extLst>
          </p:cNvPr>
          <p:cNvSpPr/>
          <p:nvPr/>
        </p:nvSpPr>
        <p:spPr>
          <a:xfrm>
            <a:off x="4253297" y="4359413"/>
            <a:ext cx="389768" cy="399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1F44086-113D-5549-8736-BD2349B0A3A5}"/>
              </a:ext>
            </a:extLst>
          </p:cNvPr>
          <p:cNvSpPr/>
          <p:nvPr/>
        </p:nvSpPr>
        <p:spPr>
          <a:xfrm rot="5400000">
            <a:off x="1993204" y="3159341"/>
            <a:ext cx="389768" cy="399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8871CE3-F66C-BA41-84AD-AA6A010215F0}"/>
              </a:ext>
            </a:extLst>
          </p:cNvPr>
          <p:cNvSpPr/>
          <p:nvPr/>
        </p:nvSpPr>
        <p:spPr>
          <a:xfrm rot="5400000">
            <a:off x="6513389" y="5281872"/>
            <a:ext cx="389768" cy="399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2E54F-A2D6-0F47-9629-5BB4978CD259}"/>
                  </a:ext>
                </a:extLst>
              </p:cNvPr>
              <p:cNvSpPr txBox="1"/>
              <p:nvPr/>
            </p:nvSpPr>
            <p:spPr>
              <a:xfrm>
                <a:off x="4779461" y="5777291"/>
                <a:ext cx="4393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7: Reconstruction of original data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𝑜𝑟𝑖𝑔𝑖𝑛𝑎𝑙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𝑓𝑖𝑛𝑎𝑙𝑑𝑎𝑡𝑎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2E54F-A2D6-0F47-9629-5BB4978C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61" y="5777291"/>
                <a:ext cx="4393114" cy="646331"/>
              </a:xfrm>
              <a:prstGeom prst="rect">
                <a:avLst/>
              </a:prstGeom>
              <a:blipFill>
                <a:blip r:embed="rId5"/>
                <a:stretch>
                  <a:fillRect l="-865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30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7" y="1003464"/>
            <a:ext cx="11825885" cy="5510457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Example: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Notice how PCA doesn’t change the underlying data but instead compress the original data to use 1 component (instead of 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final data will be the reduced dimension, and it will be used as the dataset for training data (of regression or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00528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Matrix Factorization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8" y="1003465"/>
            <a:ext cx="9144000" cy="298664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QR decomposition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LU decomposition</a:t>
            </a:r>
          </a:p>
        </p:txBody>
      </p:sp>
    </p:spTree>
    <p:extLst>
      <p:ext uri="{BB962C8B-B14F-4D97-AF65-F5344CB8AC3E}">
        <p14:creationId xmlns:p14="http://schemas.microsoft.com/office/powerpoint/2010/main" val="424242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7" y="47646"/>
            <a:ext cx="11471511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Basic stuff to know about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8" y="1003464"/>
                <a:ext cx="9144000" cy="556577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Matrix properties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= </a:t>
                </a:r>
                <a:r>
                  <a:rPr lang="en-US" sz="1600" i="1" dirty="0"/>
                  <a:t>m</a:t>
                </a:r>
                <a:r>
                  <a:rPr lang="en-US" sz="1600" dirty="0"/>
                  <a:t> x </a:t>
                </a:r>
                <a:r>
                  <a:rPr lang="en-US" sz="1600" i="1" dirty="0"/>
                  <a:t>n</a:t>
                </a:r>
                <a:r>
                  <a:rPr lang="en-US" sz="1600" dirty="0"/>
                  <a:t>, B = </a:t>
                </a:r>
                <a:r>
                  <a:rPr lang="en-US" sz="1600" i="1" dirty="0"/>
                  <a:t>n</a:t>
                </a:r>
                <a:r>
                  <a:rPr lang="en-US" sz="1600" dirty="0"/>
                  <a:t> x </a:t>
                </a:r>
                <a:r>
                  <a:rPr lang="en-US" sz="1600" i="1" dirty="0"/>
                  <a:t>j </a:t>
                </a:r>
                <a:r>
                  <a:rPr lang="en-US" sz="1600" dirty="0">
                    <a:sym typeface="Wingdings" pitchFamily="2" charset="2"/>
                  </a:rPr>
                  <a:t> AB = </a:t>
                </a:r>
                <a:r>
                  <a:rPr lang="en-US" sz="1600" i="1" dirty="0">
                    <a:sym typeface="Wingdings" pitchFamily="2" charset="2"/>
                  </a:rPr>
                  <a:t>m</a:t>
                </a:r>
                <a:r>
                  <a:rPr lang="en-US" sz="1600" dirty="0">
                    <a:sym typeface="Wingdings" pitchFamily="2" charset="2"/>
                  </a:rPr>
                  <a:t> x </a:t>
                </a:r>
                <a:r>
                  <a:rPr lang="en-US" sz="1600" i="1" dirty="0">
                    <a:sym typeface="Wingdings" pitchFamily="2" charset="2"/>
                  </a:rPr>
                  <a:t>j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Matrix notation =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𝑚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 + B = B + A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A(BC) = (AB)C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A(B + C)= AB + AC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(B + C) A = BA + CA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a(B + C) = </a:t>
                </a:r>
                <a:r>
                  <a:rPr lang="en-US" sz="1600" dirty="0" err="1">
                    <a:sym typeface="Wingdings" pitchFamily="2" charset="2"/>
                  </a:rPr>
                  <a:t>aB</a:t>
                </a:r>
                <a:r>
                  <a:rPr lang="en-US" sz="1600" dirty="0">
                    <a:sym typeface="Wingdings" pitchFamily="2" charset="2"/>
                  </a:rPr>
                  <a:t> + </a:t>
                </a:r>
                <a:r>
                  <a:rPr lang="en-US" sz="1600" dirty="0" err="1">
                    <a:sym typeface="Wingdings" pitchFamily="2" charset="2"/>
                  </a:rPr>
                  <a:t>aC</a:t>
                </a:r>
                <a:endParaRPr lang="en-US" sz="1600" dirty="0"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a(</a:t>
                </a:r>
                <a:r>
                  <a:rPr lang="en-US" sz="1600" dirty="0" err="1">
                    <a:sym typeface="Wingdings" pitchFamily="2" charset="2"/>
                  </a:rPr>
                  <a:t>bC</a:t>
                </a:r>
                <a:r>
                  <a:rPr lang="en-US" sz="1600" dirty="0">
                    <a:sym typeface="Wingdings" pitchFamily="2" charset="2"/>
                  </a:rPr>
                  <a:t>) = (ab) C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a(BC) = (</a:t>
                </a:r>
                <a:r>
                  <a:rPr lang="en-US" sz="1600" dirty="0" err="1">
                    <a:sym typeface="Wingdings" pitchFamily="2" charset="2"/>
                  </a:rPr>
                  <a:t>aB</a:t>
                </a:r>
                <a:r>
                  <a:rPr lang="en-US" sz="1600" dirty="0">
                    <a:sym typeface="Wingdings" pitchFamily="2" charset="2"/>
                  </a:rPr>
                  <a:t>)C = B(</a:t>
                </a:r>
                <a:r>
                  <a:rPr lang="en-US" sz="1600" dirty="0" err="1">
                    <a:sym typeface="Wingdings" pitchFamily="2" charset="2"/>
                  </a:rPr>
                  <a:t>aC</a:t>
                </a:r>
                <a:r>
                  <a:rPr lang="en-US" sz="1600" dirty="0">
                    <a:sym typeface="Wingdings" pitchFamily="2" charset="2"/>
                  </a:rPr>
                  <a:t>)</a:t>
                </a:r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8" y="1003464"/>
                <a:ext cx="9144000" cy="5565777"/>
              </a:xfrm>
              <a:blipFill>
                <a:blip r:embed="rId2"/>
                <a:stretch>
                  <a:fillRect l="-27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624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LU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8" y="1003464"/>
                <a:ext cx="11673444" cy="580688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Suppose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rewrite A into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en-US" sz="1600" dirty="0"/>
                  <a:t>, where L is a lower triangular matrix and U is an upper triangular matrix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General form of L &amp; U: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Solve the unknowns using forward substitution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LU is often useful when the linear of system linear equations is extremely complex, and is much faster than gaussian elimination</a:t>
                </a:r>
              </a:p>
              <a:p>
                <a:pPr algn="l"/>
                <a:r>
                  <a:rPr lang="en-US" sz="1600" dirty="0"/>
                  <a:t>Example: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8" y="1003464"/>
                <a:ext cx="11673444" cy="5806889"/>
              </a:xfrm>
              <a:blipFill>
                <a:blip r:embed="rId2"/>
                <a:stretch>
                  <a:fillRect l="-217" t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3130C1-464D-4242-9DF7-B37CC37C8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1" b="50000"/>
          <a:stretch/>
        </p:blipFill>
        <p:spPr>
          <a:xfrm>
            <a:off x="259278" y="4839479"/>
            <a:ext cx="2408766" cy="16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24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600" dirty="0"/>
              <a:t>LU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8" y="1003464"/>
                <a:ext cx="11673444" cy="5806889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Solving systems of linear equation after LU decomposition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𝑈𝑋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First solve,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forward substitution</a:t>
                </a: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Then solve,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backward substitution</a:t>
                </a:r>
                <a:endParaRPr lang="en-US" sz="1600" dirty="0"/>
              </a:p>
              <a:p>
                <a:pPr algn="l"/>
                <a:r>
                  <a:rPr lang="en-US" sz="1600" dirty="0"/>
                  <a:t>Example: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8" y="1003464"/>
                <a:ext cx="11673444" cy="5806889"/>
              </a:xfrm>
              <a:blipFill>
                <a:blip r:embed="rId2"/>
                <a:stretch>
                  <a:fillRect l="-217" t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9D9A6C4-08D9-A044-8CE0-456859FA5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44018" r="8978" b="32055"/>
          <a:stretch/>
        </p:blipFill>
        <p:spPr>
          <a:xfrm>
            <a:off x="4229621" y="4213626"/>
            <a:ext cx="3394553" cy="1640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315AD-F9C2-B945-811D-50738160E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00" t="32699" r="8970" b="22918"/>
          <a:stretch/>
        </p:blipFill>
        <p:spPr>
          <a:xfrm>
            <a:off x="259278" y="3645073"/>
            <a:ext cx="3056350" cy="3043826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E7259BB-2648-6E44-B306-1156A94F8436}"/>
              </a:ext>
            </a:extLst>
          </p:cNvPr>
          <p:cNvSpPr/>
          <p:nvPr/>
        </p:nvSpPr>
        <p:spPr>
          <a:xfrm>
            <a:off x="3577740" y="4834297"/>
            <a:ext cx="389768" cy="399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2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7" y="47646"/>
            <a:ext cx="11363227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Basic stuff to know about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8" y="1003464"/>
                <a:ext cx="9144000" cy="556577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Transpose of a matrix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An operator which flips a matrix over its diagonal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Switches the row and columns indices of the matrix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 algn="l"/>
                <a:r>
                  <a:rPr lang="en-US" sz="1600" dirty="0"/>
                  <a:t>Properties of transpose matrix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 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+ 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b="0" dirty="0"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𝑘𝐴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𝑘𝐴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</m:oMath>
                </a14:m>
                <a:r>
                  <a:rPr lang="en-US" sz="1600" dirty="0">
                    <a:sym typeface="Wingdings" pitchFamily="2" charset="2"/>
                  </a:rPr>
                  <a:t>, </a:t>
                </a:r>
                <a:r>
                  <a:rPr lang="en-US" sz="1600" dirty="0" err="1">
                    <a:sym typeface="Wingdings" pitchFamily="2" charset="2"/>
                  </a:rPr>
                  <a:t>iff</a:t>
                </a:r>
                <a:r>
                  <a:rPr lang="en-US" sz="1600" dirty="0">
                    <a:sym typeface="Wingdings" pitchFamily="2" charset="2"/>
                  </a:rPr>
                  <a:t> A is symmetric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8" y="1003464"/>
                <a:ext cx="9144000" cy="5565777"/>
              </a:xfrm>
              <a:blipFill>
                <a:blip r:embed="rId2"/>
                <a:stretch>
                  <a:fillRect l="-27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9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11399322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Basic stuff to know about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724175" cy="556577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Properties of an inverse matrix*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  <a:sym typeface="Wingdings" pitchFamily="2" charset="2"/>
                      </a:rPr>
                      <m:t>= 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endParaRPr lang="en-US" sz="1600" b="0" dirty="0"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𝐴𝐵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𝐵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An inverse if only possible, </a:t>
                </a:r>
                <a:r>
                  <a:rPr lang="en-US" sz="1600" dirty="0" err="1"/>
                  <a:t>iff</a:t>
                </a:r>
                <a:r>
                  <a:rPr lang="en-US" sz="1600" dirty="0"/>
                  <a:t>: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600" dirty="0"/>
                  <a:t>Square matrix, </a:t>
                </a:r>
                <a:r>
                  <a:rPr lang="en-US" sz="1600" i="1" dirty="0" err="1"/>
                  <a:t>nxn</a:t>
                </a:r>
                <a:endParaRPr lang="en-US" sz="1600" i="1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600" dirty="0"/>
                  <a:t>Determinant of matrix =/= 0</a:t>
                </a:r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:r>
                  <a:rPr lang="en-US" sz="1600" dirty="0"/>
                  <a:t>* Inverse of a </a:t>
                </a:r>
                <a:r>
                  <a:rPr lang="en-US" sz="1600" dirty="0" err="1"/>
                  <a:t>nxn</a:t>
                </a:r>
                <a:r>
                  <a:rPr lang="en-US" sz="1600" dirty="0"/>
                  <a:t> matrix can be calculated analytically from </a:t>
                </a:r>
                <a:r>
                  <a:rPr lang="en-US" sz="1600" dirty="0">
                    <a:hlinkClick r:id="rId2"/>
                  </a:rPr>
                  <a:t>here</a:t>
                </a:r>
                <a:r>
                  <a:rPr lang="en-US" sz="1600" dirty="0"/>
                  <a:t>, but these days we have </a:t>
                </a:r>
                <a:r>
                  <a:rPr lang="en-US" sz="1600" dirty="0">
                    <a:hlinkClick r:id="rId3"/>
                  </a:rPr>
                  <a:t>packages</a:t>
                </a:r>
                <a:r>
                  <a:rPr lang="en-US" sz="1600" dirty="0"/>
                  <a:t> to do it for us quickly: </a:t>
                </a:r>
                <a:r>
                  <a:rPr lang="en-US" sz="1600" dirty="0">
                    <a:hlinkClick r:id="rId4"/>
                  </a:rPr>
                  <a:t>example code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724175" cy="5565777"/>
              </a:xfrm>
              <a:blipFill>
                <a:blip r:embed="rId5"/>
                <a:stretch>
                  <a:fillRect l="-216" t="-683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82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Basic stuff to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5C73-F7BC-D64F-BB81-E56C79A3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8" y="1003464"/>
            <a:ext cx="9144000" cy="5565777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What is determinant?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is the scaling factor of the linear transformation described by the matrix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 will only refresh the idea of determinant from a 2x2 matrix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doesn’t value add to know how to calculate determinant beyond a 2x2 square matrix*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|A| = a * d – b * c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* Link to calculation of determinant beyond 2x2 matrix: </a:t>
            </a:r>
            <a:r>
              <a:rPr lang="en-US" sz="1600" dirty="0">
                <a:hlinkClick r:id="rId2"/>
              </a:rPr>
              <a:t>here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1B21C-8D27-7B48-9874-DFE3B885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8" y="2319337"/>
            <a:ext cx="2247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9144000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System of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651985" cy="556577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Assuming if we have 2 equations with 2 unknowns: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2y = x + 6 | y = 2x + 3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can be solved with substitution method, but this becomes increasingly difficult when we have 6 equations with 6 unknowns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Inverse matrix can solve this entire problem for us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600" dirty="0">
                  <a:sym typeface="Wingdings" pitchFamily="2" charset="2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itchFamily="2" charset="2"/>
                  </a:rPr>
                  <a:t>First, lets convert the above 2 questions to matrix format of Ax = b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−1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algn="l"/>
                <a:endParaRPr lang="en-US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651985" cy="5565777"/>
              </a:xfrm>
              <a:blipFill>
                <a:blip r:embed="rId3"/>
                <a:stretch>
                  <a:fillRect l="-109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69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11279006" cy="955819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Using system of linear equations for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7" y="1003464"/>
                <a:ext cx="11651985" cy="556577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Assuming if there is a multiple regression with: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600" dirty="0"/>
                  <a:t> Represented as below:</a:t>
                </a:r>
              </a:p>
              <a:p>
                <a:pPr algn="l"/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Rewriting the error term,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OLS minimizes the error square,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−2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= 0 </a:t>
                </a:r>
                <a:r>
                  <a:rPr lang="en-US" sz="1600" dirty="0">
                    <a:sym typeface="Wingdings" pitchFamily="2" charset="2"/>
                  </a:rPr>
                  <a:t> minimizes sum of residual squares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7" y="1003464"/>
                <a:ext cx="11651985" cy="5565777"/>
              </a:xfrm>
              <a:blipFill>
                <a:blip r:embed="rId2"/>
                <a:stretch>
                  <a:fillRect l="-109" t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1A84B01-4B3F-4848-BE31-CE53C8437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44" t="13820" r="31389" b="10556"/>
          <a:stretch/>
        </p:blipFill>
        <p:spPr>
          <a:xfrm rot="16200000">
            <a:off x="1773456" y="-143169"/>
            <a:ext cx="1386478" cy="4414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56BE0-3808-D74E-8D7D-34F35C959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" r="11661" b="13124"/>
          <a:stretch/>
        </p:blipFill>
        <p:spPr>
          <a:xfrm>
            <a:off x="259276" y="4543426"/>
            <a:ext cx="4414838" cy="21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9FC7-DBF3-D847-BA0B-F2C41084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78" y="47646"/>
            <a:ext cx="11736206" cy="95581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Basic stuff to know about vectors/spaces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9278" y="1003464"/>
                <a:ext cx="9144000" cy="556577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600" dirty="0"/>
                  <a:t>Vector properties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 err="1"/>
                  <a:t>kv</a:t>
                </a:r>
                <a:r>
                  <a:rPr lang="en-US" sz="1600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600" dirty="0"/>
                  <a:t> u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, 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algn="l"/>
                <a:r>
                  <a:rPr lang="en-US" sz="1600" dirty="0"/>
                  <a:t>Inner product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dirty="0" err="1"/>
                  <a:t>iff</a:t>
                </a:r>
                <a:r>
                  <a:rPr lang="en-US" sz="1600" dirty="0"/>
                  <a:t> v = 0,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1600" dirty="0"/>
              </a:p>
              <a:p>
                <a:pPr algn="l"/>
                <a:r>
                  <a:rPr lang="en-US" sz="1600" dirty="0"/>
                  <a:t>Norm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+…+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dirty="0"/>
              </a:p>
              <a:p>
                <a:pPr algn="l"/>
                <a:r>
                  <a:rPr lang="en-US" sz="1600" dirty="0"/>
                  <a:t>Euclidean distance: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 …+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|=0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dirty="0" err="1"/>
                  <a:t>iff</a:t>
                </a:r>
                <a:r>
                  <a:rPr lang="en-US" sz="1600" dirty="0"/>
                  <a:t> v = 0,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𝑘𝑢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|=|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algn="l"/>
                <a:endParaRPr lang="en-US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43E5C73-F7BC-D64F-BB81-E56C79A3C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9278" y="1003464"/>
                <a:ext cx="9144000" cy="5565777"/>
              </a:xfrm>
              <a:blipFill>
                <a:blip r:embed="rId2"/>
                <a:stretch>
                  <a:fillRect l="-27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95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12243</TotalTime>
  <Words>2463</Words>
  <Application>Microsoft Macintosh PowerPoint</Application>
  <PresentationFormat>Widescreen</PresentationFormat>
  <Paragraphs>337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Linear Algebra 101 somewhat</vt:lpstr>
      <vt:lpstr>Contents</vt:lpstr>
      <vt:lpstr>Basic stuff to know about matrices</vt:lpstr>
      <vt:lpstr>Basic stuff to know about matrices</vt:lpstr>
      <vt:lpstr>Basic stuff to know about matrices</vt:lpstr>
      <vt:lpstr>Basic stuff to know</vt:lpstr>
      <vt:lpstr>System of linear equations</vt:lpstr>
      <vt:lpstr>Using system of linear equations for OLS</vt:lpstr>
      <vt:lpstr>Basic stuff to know about vectors/spaces</vt:lpstr>
      <vt:lpstr>Eigen values/vectors</vt:lpstr>
      <vt:lpstr>Eigen values/vectors</vt:lpstr>
      <vt:lpstr>Orthogonal vectors</vt:lpstr>
      <vt:lpstr>Orthogonal Projections</vt:lpstr>
      <vt:lpstr>Orthogonal vectors</vt:lpstr>
      <vt:lpstr>Orthogonal vectors</vt:lpstr>
      <vt:lpstr>Orthogonal vectors</vt:lpstr>
      <vt:lpstr>Matrix Factorization</vt:lpstr>
      <vt:lpstr>Matrix Factorization</vt:lpstr>
      <vt:lpstr>Singular Value Decomposition (SVD)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Matrix Factorization</vt:lpstr>
      <vt:lpstr>LU Decomposition</vt:lpstr>
      <vt:lpstr>LU Decomposition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101 somewhat</dc:title>
  <dc:creator>Shuming Peh</dc:creator>
  <cp:lastModifiedBy>Shuming Peh</cp:lastModifiedBy>
  <cp:revision>82</cp:revision>
  <dcterms:created xsi:type="dcterms:W3CDTF">2018-09-11T03:58:50Z</dcterms:created>
  <dcterms:modified xsi:type="dcterms:W3CDTF">2018-11-14T15:20:15Z</dcterms:modified>
</cp:coreProperties>
</file>